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74" r:id="rId5"/>
    <p:sldMasterId id="2147483940" r:id="rId6"/>
  </p:sldMasterIdLst>
  <p:notesMasterIdLst>
    <p:notesMasterId r:id="rId13"/>
  </p:notesMasterIdLst>
  <p:handoutMasterIdLst>
    <p:handoutMasterId r:id="rId14"/>
  </p:handoutMasterIdLst>
  <p:sldIdLst>
    <p:sldId id="257" r:id="rId7"/>
    <p:sldId id="15599" r:id="rId8"/>
    <p:sldId id="15598" r:id="rId9"/>
    <p:sldId id="15600" r:id="rId10"/>
    <p:sldId id="15601" r:id="rId11"/>
    <p:sldId id="155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B1E966-6961-0F50-8DB6-07965753986E}" name="Emily Zheng" initials="EZ" userId="S::emilyz@2a.consulting::f82caf59-4d99-4b56-845f-be5499779ccb" providerId="AD"/>
  <p188:author id="{E6E8B87A-35F3-49FE-E419-F5DEA76C1124}" name="Ashley Velazquez" initials="AV" userId="S::ashley@2a.consulting::27459dca-8b52-4cc1-803a-85614ebbc311" providerId="AD"/>
  <p188:author id="{495FC490-5893-5148-2CEE-DF14FA24C1F2}" name="Julianne Medenblik" initials="JM" userId="S::julianne@2a.consulting::ce83422f-0c59-4c8a-92c2-5f799f37350a" providerId="AD"/>
  <p188:author id="{B47D1797-3C58-93F2-7A13-61CB28D74573}" name="Olivia Witt" initials="OW" userId="S::Olivia@2a.consulting::b2c89e3c-57a0-4260-818b-d6c94110166d" providerId="AD"/>
  <p188:author id="{3B25209F-F647-DB31-479D-5D150D45701C}" name="Sarah Silva" initials="SS" userId="S::sarah@2a.consulting::c5438fce-4105-481a-92ae-1da751e199b6" providerId="AD"/>
  <p188:author id="{1A7C51AB-2E0C-E736-49D8-5D39035CDDB3}" name="Thad Allen" initials="TA" userId="S::Thad@2a.consulting::98f32c8c-fee0-4a69-a934-b7883cb118a7" providerId="AD"/>
  <p188:author id="{3BC929E5-C3D9-C54A-E1F4-976C3F59A026}" name="Michelle Francis" initials="MF" userId="Michelle Franci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92D050"/>
    <a:srgbClr val="C00000"/>
    <a:srgbClr val="FF8500"/>
    <a:srgbClr val="111724"/>
    <a:srgbClr val="FFBB45"/>
    <a:srgbClr val="EEE8EB"/>
    <a:srgbClr val="C20000"/>
    <a:srgbClr val="42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9"/>
    <p:restoredTop sz="91484"/>
  </p:normalViewPr>
  <p:slideViewPr>
    <p:cSldViewPr snapToGrid="0" showGuides="1">
      <p:cViewPr varScale="1">
        <p:scale>
          <a:sx n="154" d="100"/>
          <a:sy n="154" d="100"/>
        </p:scale>
        <p:origin x="784" y="20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09889A-270F-B6E5-3972-50E5E5247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28168-7E2B-F626-57B5-32EE17174C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C6C-A75F-4F4B-983B-561CAC384A8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DBBA-8B98-DADA-0E7B-B3B8BA50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926BD-6BEF-4459-AB9E-AA5FEF3EA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8BA5-07AE-424D-88E6-9F6246581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69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C8E03-5825-4C42-8DC2-B65F04B88FE7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0C1F-993A-6847-8031-A71E46B1E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0C1F-993A-6847-8031-A71E46B1E5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F1610-ACC9-76B6-E3CC-FDB8E0B1B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7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20A6F-A96A-AE24-7F75-71C34DFD0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04FCD0-ECC5-768F-2A14-9F6D68C0E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67021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4519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32126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04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11512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83627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2289714534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266514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769022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103565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47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9100" y="1714500"/>
            <a:ext cx="11430000" cy="216037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362669-C09E-BE9D-C6A5-33114C074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5137D11-A91B-02C4-DC28-5589C5352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5A3DC5-D1E8-697A-7DD5-DEAB42664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751068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6527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83517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63036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7533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8677444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418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5366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022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22814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6562" y="1720438"/>
            <a:ext cx="11422538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8C02AE-851D-17F6-F8FA-2D8D1DCF2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11051C-6A16-3389-0E6D-DB6DF1458C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0AEBFA-3CEF-2B93-C85D-BB2A136C0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2853378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578876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8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95998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63320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97984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17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8365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8738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102C2-77EF-46C1-AFC6-B431B92FCC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838F3-2F79-BF48-9577-D9A63D20A20B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9693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C1148-056A-4D2E-8A56-17FEC3315C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404AB2-CD1E-E043-9113-76522CBAD813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2564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9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6238" y="342900"/>
            <a:ext cx="5632862" cy="586739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62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3743A8C-724B-A2CA-713A-3A791D087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58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8B6A2E-651A-457E-8C8A-B244A649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DC6EE5-A2E8-D246-BF68-1D28BD45CDC8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3640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2C837-8B15-4323-B556-694D8B67EB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36350-F82A-564A-B8D6-7F2965BC26E3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7686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F1986-D3EC-4508-B4AE-6FD7EB2C4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16E614-990B-3549-B91E-4095AAF0B57F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8833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5" y="1877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A55CA1-6184-4FB5-87BA-30693AEB28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B37FB0-3553-F641-BDF0-3F760474EABB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6941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F732DC-4284-43E0-914C-F49005F128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5DAC4-204D-864C-A158-551C9BAF81E1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45985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_E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73963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233622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A32C-570C-F64B-925E-20F8A4E3922E}" type="datetime1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2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1884-8A3A-414E-814D-7C63E1F458BC}" type="datetime1">
              <a:rPr lang="en-US" smtClean="0"/>
              <a:t>1/19/26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89890-475A-6642-ACD4-9C0B01A5A903}"/>
              </a:ext>
            </a:extLst>
          </p:cNvPr>
          <p:cNvSpPr txBox="1"/>
          <p:nvPr userDrawn="1"/>
        </p:nvSpPr>
        <p:spPr>
          <a:xfrm>
            <a:off x="4296907" y="646995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216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1/19/26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0110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8D73-E55C-924B-83AA-A88F60D2E450}" type="datetime1">
              <a:rPr lang="en-US" smtClean="0"/>
              <a:t>1/19/26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B277A-E73E-44FD-8B68-712635016B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55441-43FF-7C49-8C05-26D176913114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447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3C87-BAE1-D54A-BE14-A6BCFE00035F}" type="datetime1">
              <a:rPr lang="en-US" smtClean="0"/>
              <a:t>1/19/26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9D5AE-F78A-447A-B97A-B17D1F140D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CA56A-6FC7-4D4A-BECF-DBA8E49F114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7311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8838"/>
            <a:ext cx="6819900" cy="586146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81224"/>
            <a:ext cx="4032662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E8B837-8722-DD15-760D-83DA67D69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50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DC681A-4CAC-414A-BE68-FA43BF7A2E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" t="6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0B7E-ED54-C549-90DC-735B5ECBD42D}" type="datetime1">
              <a:rPr lang="en-US" smtClean="0"/>
              <a:t>1/19/26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7B2CE-FC92-4FCD-A01E-FCAD64CBFC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5BBED4-42D6-3C44-9D08-4EC777D6404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433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60308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16ADEE-A578-41C2-B493-75D763483D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FEEA95-958F-F44C-AAA3-09B9452CE1FD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23204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41FA0-CE4F-4F88-AFA5-9F5F35AEA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BA8C39-777F-684D-8242-367D308F9BA4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6587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F8823-16AD-42DA-A614-DCACD2208F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3750FA-CCE9-D940-A28D-F13B1DD2694A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049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BA1DAC-1D4B-40F4-ACDC-8B1BBF1C8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2E31EA-21A2-FF44-AD98-A337F0AC7744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7886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6DD6ED-B434-44E1-9073-080A55021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80923-8512-4B48-A0F8-5A03AFDC12EB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6998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0403C0-1408-4AB8-AC0D-3344701613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06C4A0-E008-AF40-A0A4-F6D3E2262BF2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9377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71C6C3-7C2E-4D24-9F84-3E2DEF1FCD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25BA49-B787-0C49-8233-C61C54AABDAE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81235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C07751-4F3B-497E-8AF1-D21E863BFF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7381D2-C898-9449-A219-8E5E362AFF1C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7352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ECA711-54F7-1662-A4F0-D69A58ED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DA85AD-D694-0944-6E5E-CC79AA265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377950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648ED2-18BC-4FB2-A0B0-A4E9591C6F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580C33-977B-1D4A-B63F-0B8B3ABF71AD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7759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789FEF-D4F7-47D3-A383-DA944A00FD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DD7FC2-5EEC-3D48-BF64-E6A0A5BB190A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82087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5" t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4" y="3621643"/>
            <a:ext cx="1993392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4" y="3990975"/>
            <a:ext cx="1993392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FF5C0-6635-46BC-9E97-529081464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99DA96-41C2-AF40-89EB-395D326D4292}"/>
              </a:ext>
            </a:extLst>
          </p:cNvPr>
          <p:cNvSpPr txBox="1"/>
          <p:nvPr userDrawn="1"/>
        </p:nvSpPr>
        <p:spPr>
          <a:xfrm>
            <a:off x="609600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2023,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1337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C1148-056A-4D2E-8A56-17FEC3315C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609EA-DF3C-4AD0-A6D6-1C0570386C25}"/>
              </a:ext>
            </a:extLst>
          </p:cNvPr>
          <p:cNvSpPr txBox="1"/>
          <p:nvPr userDrawn="1"/>
        </p:nvSpPr>
        <p:spPr>
          <a:xfrm>
            <a:off x="693758" y="6389813"/>
            <a:ext cx="17780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2024, Amazon Web Services, Inc. or its affiliates.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E1CEA-6639-48EE-8EE3-D6016AB86AAD}"/>
              </a:ext>
            </a:extLst>
          </p:cNvPr>
          <p:cNvGrpSpPr/>
          <p:nvPr userDrawn="1"/>
        </p:nvGrpSpPr>
        <p:grpSpPr>
          <a:xfrm>
            <a:off x="9824001" y="-990887"/>
            <a:ext cx="2923237" cy="2807685"/>
            <a:chOff x="-2429742" y="4240112"/>
            <a:chExt cx="14031865" cy="13477204"/>
          </a:xfrm>
        </p:grpSpPr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92FE7002-7CC4-46E6-A296-76B7C8047A68}"/>
                </a:ext>
              </a:extLst>
            </p:cNvPr>
            <p:cNvSpPr/>
            <p:nvPr/>
          </p:nvSpPr>
          <p:spPr>
            <a:xfrm>
              <a:off x="-2429742" y="4334581"/>
              <a:ext cx="13067845" cy="13067845"/>
            </a:xfrm>
            <a:prstGeom prst="donut">
              <a:avLst>
                <a:gd name="adj" fmla="val 701"/>
              </a:avLst>
            </a:prstGeom>
            <a:solidFill>
              <a:srgbClr val="80F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D10AF740-01B8-4E1F-8636-000D4BE6E469}"/>
                </a:ext>
              </a:extLst>
            </p:cNvPr>
            <p:cNvSpPr/>
            <p:nvPr/>
          </p:nvSpPr>
          <p:spPr>
            <a:xfrm>
              <a:off x="-1843588" y="4649471"/>
              <a:ext cx="13067845" cy="13067845"/>
            </a:xfrm>
            <a:prstGeom prst="donut">
              <a:avLst>
                <a:gd name="adj" fmla="val 701"/>
              </a:avLst>
            </a:prstGeom>
            <a:solidFill>
              <a:srgbClr val="2D6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0CF9552D-EE1B-4461-B4F9-997757E93461}"/>
                </a:ext>
              </a:extLst>
            </p:cNvPr>
            <p:cNvSpPr/>
            <p:nvPr/>
          </p:nvSpPr>
          <p:spPr>
            <a:xfrm>
              <a:off x="-1465722" y="4334581"/>
              <a:ext cx="13067845" cy="13067845"/>
            </a:xfrm>
            <a:prstGeom prst="donut">
              <a:avLst>
                <a:gd name="adj" fmla="val 701"/>
              </a:avLst>
            </a:prstGeom>
            <a:solidFill>
              <a:srgbClr val="222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013DA2A9-C326-46F4-A2D7-B5F6BDB048FE}"/>
                </a:ext>
              </a:extLst>
            </p:cNvPr>
            <p:cNvSpPr/>
            <p:nvPr/>
          </p:nvSpPr>
          <p:spPr>
            <a:xfrm>
              <a:off x="-2221453" y="4240112"/>
              <a:ext cx="13067845" cy="13067845"/>
            </a:xfrm>
            <a:prstGeom prst="donut">
              <a:avLst>
                <a:gd name="adj" fmla="val 701"/>
              </a:avLst>
            </a:prstGeom>
            <a:solidFill>
              <a:srgbClr val="42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8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&#10;&#10;Description automatically generated">
            <a:extLst>
              <a:ext uri="{FF2B5EF4-FFF2-40B4-BE49-F238E27FC236}">
                <a16:creationId xmlns:a16="http://schemas.microsoft.com/office/drawing/2014/main" id="{AD1008BF-36DF-1743-8CA5-640793A193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58630"/>
            <a:ext cx="4910667" cy="830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67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544305"/>
            <a:ext cx="9766651" cy="9927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333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544768"/>
            <a:ext cx="8055443" cy="10260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17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50" y="609600"/>
            <a:ext cx="1130783" cy="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71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>
                <a:solidFill>
                  <a:schemeClr val="tx2"/>
                </a:solidFill>
              </a:defRPr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A631C-E189-244F-892A-5BBE683AFF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52447-4AAA-C34A-8A68-BD8CDD84CF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9C5E-385F-444D-8E5F-B0799D216C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9550" cy="72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1125855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17"/>
            </a:lvl2pPr>
            <a:lvl3pPr>
              <a:defRPr sz="2167"/>
            </a:lvl3pPr>
            <a:lvl4pPr marL="1828727" indent="0">
              <a:buNone/>
              <a:defRPr sz="2167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B1287-BB65-1145-B864-F6EC9C263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7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4ECDD-1734-8944-AB48-551A81952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7DDAAB0-3CBC-8FAE-CE7D-52722B8787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DDFED8D-7006-3D83-A139-7E16F98EF5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B50DE2-94EC-EA42-5AA1-7D8A4DC7F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1ECAC-FFC4-7CEE-388F-B45D213B6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284342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750" y="1371600"/>
            <a:ext cx="5334000" cy="4240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1371600"/>
            <a:ext cx="5334000" cy="4239683"/>
          </a:xfrm>
          <a:prstGeom prst="rect">
            <a:avLst/>
          </a:prstGeom>
        </p:spPr>
        <p:txBody>
          <a:bodyPr/>
          <a:lstStyle>
            <a:lvl1pPr marL="0" marR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83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0F384-3D6D-A64E-9AEE-80C075A86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61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9" y="1371600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1371600"/>
            <a:ext cx="3810000" cy="41905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3048000" cy="22385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3972788"/>
            <a:ext cx="3048000" cy="157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01D95-E873-684A-A310-3DB910658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1266698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1" y="1371600"/>
            <a:ext cx="6941819" cy="4190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2400" y="1371600"/>
            <a:ext cx="3962400" cy="4190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DA9AA-7EB5-BC47-9BD7-3F3BB94BF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371600"/>
            <a:ext cx="11262360" cy="44484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54881-CD7F-C944-A945-9ED538B0BE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5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857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3235B-FBF5-7C47-871D-951BFE3D80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5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371600"/>
            <a:ext cx="12192000" cy="44413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889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0691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4935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242956" y="2085350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889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60691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4935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42956" y="3914149"/>
            <a:ext cx="1690824" cy="1265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1E26-6B70-8545-9800-747363F7A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8550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8" y="1561223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8" y="3709830"/>
            <a:ext cx="2565400" cy="1467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33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9F117-ADCA-9444-85D0-19D38CA7F4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9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371600"/>
            <a:ext cx="11258550" cy="41698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B5C62-7189-204B-BD78-757020966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7886" cy="727655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1F87-93ED-B34D-BB7E-C8C10B1E0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52C3D-299C-AA40-9529-6016A28DC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3C7F20-4CF7-9A85-8224-6EEC7F068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82167-8C2F-1CF0-95E2-7265A8C43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161988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726923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57200" y="1371600"/>
            <a:ext cx="11258550" cy="4538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F427-7E42-A34B-B7C9-204787A184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F7B6760-A4C3-3346-B49E-47C2936C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80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B5B6-8CC9-F245-BF43-9294E4EC44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5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ircuit&#10;&#10;Description automatically generated">
            <a:extLst>
              <a:ext uri="{FF2B5EF4-FFF2-40B4-BE49-F238E27FC236}">
                <a16:creationId xmlns:a16="http://schemas.microsoft.com/office/drawing/2014/main" id="{5CA16D53-A5C1-FB40-86D5-E860CDA1FE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90800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i="0" cap="none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960284"/>
            <a:ext cx="6849533" cy="652565"/>
          </a:xfrm>
          <a:prstGeom prst="rect">
            <a:avLst/>
          </a:prstGeom>
        </p:spPr>
        <p:txBody>
          <a:bodyPr/>
          <a:lstStyle>
            <a:lvl1pPr>
              <a:defRPr sz="2417"/>
            </a:lvl1pPr>
            <a:lvl2pPr marL="60957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50" y="609600"/>
            <a:ext cx="1130783" cy="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9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5C980B-F687-1998-B1EB-9BDBB17C3C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1BE4B08-1780-852B-F8C7-7ABBCE757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A5E422-CD5D-F8B3-FF12-D8E7643F6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7DD19D-EB95-C1B3-7EAF-DDD169341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245E12F-6CCC-B4A7-25BB-6EA825CC45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9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6702D9F-6087-CDEB-5CD1-FD2138035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4EBEB-0AED-DBC5-64B2-DCB373310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414BEB8-A21B-0C64-A1E3-05FD57EA64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1FBC554-A4A8-E441-E502-DF3977DAE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8E7B1A7-9B21-D66C-887E-5E41193956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3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gradi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6D62056-E10A-E1CB-670C-88AA712F25D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0" y="6476853"/>
            <a:ext cx="553312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1A51EC1-DAE6-EA89-1E8A-A88DB5C7D6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38B4AFAE-9B8B-C5AB-E21D-116567A8C1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2A1E371-5E1F-076D-95C7-F4041B142E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96" y="2746988"/>
            <a:ext cx="666000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92AB3EA-039F-9B16-9DCA-F885FFA04F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3533486"/>
            <a:ext cx="6660005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0E4ED565-8124-620D-1BA0-4DB3399B3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2341195"/>
            <a:ext cx="6661561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tx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3366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BCE21-C2EC-1306-503B-BC2BBAB9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r="34101" b="3840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16F55B-B62C-E415-953C-78E443215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33E20A0-1D9F-4D3A-0150-B25F1AF52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844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38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1600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55846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4BA17A-B2AD-611A-FFA5-525565B19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34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761F8-EB0E-F335-F6C7-3EFC00F61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190BD6-973A-5A89-171D-403C140DD6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1902"/>
            <a:ext cx="11424061" cy="6386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C1A318-61A9-B9B7-774F-9F1DFF36B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69F38ED-3151-FA35-D0C1-56F327D8A8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02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4695DEDB-882B-9BAB-1BD7-E2BF26C1125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4DC6F60-54B5-39C2-DB94-A5D2E06B5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27FCDA7-0ECC-B11E-7BCE-93CF8C5842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9C2FBB8A-8B8F-97AB-A720-14B61EA295F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</p:spTree>
    <p:extLst>
      <p:ext uri="{BB962C8B-B14F-4D97-AF65-F5344CB8AC3E}">
        <p14:creationId xmlns:p14="http://schemas.microsoft.com/office/powerpoint/2010/main" val="5829376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4DA2ACA-0942-88C4-1D17-3BB59FEC41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49FDB6-9DD6-6825-8726-1C1EFF23F4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242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894734"/>
            <a:ext cx="12578080" cy="88521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90FAE4-3065-EA27-3F33-5A6B98E9BD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712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371600"/>
            <a:ext cx="5556662" cy="215591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371600"/>
            <a:ext cx="5632860" cy="215592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646E67-FE85-69E1-D202-50C63E45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7AA925-F469-6082-6658-FF251C652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columns with bullets layout</a:t>
            </a:r>
          </a:p>
        </p:txBody>
      </p:sp>
    </p:spTree>
    <p:extLst>
      <p:ext uri="{BB962C8B-B14F-4D97-AF65-F5344CB8AC3E}">
        <p14:creationId xmlns:p14="http://schemas.microsoft.com/office/powerpoint/2010/main" val="181408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038" y="1371600"/>
            <a:ext cx="5556661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041412"/>
            <a:ext cx="5556662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242" y="1371600"/>
            <a:ext cx="563285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6241" y="2041412"/>
            <a:ext cx="5632859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3C4CA5-6C08-C74A-F6B3-BF6D0456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DDAC73-808F-0CB1-3A58-26A47FAE5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74683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1600"/>
            <a:ext cx="11424061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7" y="2976807"/>
            <a:ext cx="5558903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76807"/>
            <a:ext cx="5556662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C18B2C-0B58-F601-4E72-16A2EFEB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82AD27-5462-203C-71E4-78C30F9A5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39579254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6562" y="1714500"/>
            <a:ext cx="5549202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6237" y="1714500"/>
            <a:ext cx="5632863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524B8A-0EAF-B5E9-9E13-EC663205C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F6A844-3327-B0FD-A261-1CE34D767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77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A575B9-76B2-80F9-00BE-861BBB5B7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1097281"/>
            <a:ext cx="11424061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85598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71601"/>
            <a:ext cx="11424062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47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1C29A7-F9A0-7F59-4500-D6EB1A30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1844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5556662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A3F751-C9B5-64F9-52C9-80510E630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0C5B1E-52D0-E9A6-60BD-62AA967D6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76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list with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EC7E6E-6F95-45B7-A50C-29C594FDE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520808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3A7D9B-34AC-A9B7-8C53-64E83EE3A971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7058EF-57A3-35B5-24A5-10BDD203B191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F14529-DEDF-D241-732D-222517EB3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C43E5F6-524D-42D8-4418-1C82D9C2576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CA7F21-8046-855C-09C2-26B0BFF1A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F467D-8A54-C598-1031-D1985B60D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1005996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3A7D9B-34AC-A9B7-8C53-64E83EE3A971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F14529-DEDF-D241-732D-222517EB3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2F06CE-5328-FE65-6EE7-50DBDA1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E2242901-EF2A-CAEC-D5CA-A7BDE2326D23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4E14E8-2631-9F5A-B554-2F4DF3B3AD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B0BE2F3-3C17-80EA-03AC-4F82BC6CE9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21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1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6146589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A8337-DCEF-3C7F-DDD7-39904A6FA476}"/>
              </a:ext>
            </a:extLst>
          </p:cNvPr>
          <p:cNvSpPr/>
          <p:nvPr/>
        </p:nvSpPr>
        <p:spPr>
          <a:xfrm>
            <a:off x="1426211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587F4E-2A23-9BBC-D33F-08C907BC990C}"/>
              </a:ext>
            </a:extLst>
          </p:cNvPr>
          <p:cNvSpPr/>
          <p:nvPr userDrawn="1"/>
        </p:nvSpPr>
        <p:spPr>
          <a:xfrm>
            <a:off x="9300099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702A77-B872-D891-2934-1880FE2EAD9A}"/>
              </a:ext>
            </a:extLst>
          </p:cNvPr>
          <p:cNvSpPr/>
          <p:nvPr userDrawn="1"/>
        </p:nvSpPr>
        <p:spPr>
          <a:xfrm>
            <a:off x="5363155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0B4C120-972B-30AB-D868-D14C483BCFD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8492597D-2DF2-7AB3-3BA8-6F4B53142D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D45761B-7450-2F8F-45C8-5A5FAF003B2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396839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96911283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42996E-6F08-E388-C5F1-CD159D4D761E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A42B68-F323-3DCC-6C67-66A38835C008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071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8965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292FABA-4644-BAAC-2085-7FFEDF1506F6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96FD7A77-6E7B-00B1-99F6-83606BFB9F43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50C72776-B0E8-05CD-113F-79EB685832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7AC66C70-30B8-8352-357A-7BC40DC6C034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456BB-FE58-A873-266D-7DCA5DFF6EA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98D83124-912B-9AFA-5028-30FF74DA009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231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379222"/>
            <a:ext cx="11430000" cy="1828798"/>
          </a:xfrm>
          <a:prstGeom prst="roundRect">
            <a:avLst>
              <a:gd name="adj" fmla="val 73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801179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694509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728828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694509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21155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C52FFB-7484-3622-7EDB-5F0D6A67A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636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C7E0961E-2B0D-B0D1-DFEA-F6C32D6F565E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744C32-5F85-8F21-2EA0-2998CDB8CDD1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AB53C1-7FF4-954F-4E88-E63758842DCF}"/>
              </a:ext>
            </a:extLst>
          </p:cNvPr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A6A2491-9152-9B72-EE79-44FA356CF502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1EEF6D2-1F69-B51C-79FD-5319D9BA9FD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8098992-9237-E11B-B559-CF9899D70D2A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9B6EB5-89E8-6F1F-F2C2-A08FD47005C5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6EAE8A40-ADFF-2A61-1244-EF02953D6A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50487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A8337-DCEF-3C7F-DDD7-39904A6FA476}"/>
              </a:ext>
            </a:extLst>
          </p:cNvPr>
          <p:cNvSpPr/>
          <p:nvPr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12C27CE-1BB9-033E-2065-6C68213EC9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9A2BBD-9B6D-AD92-8487-A3302414049C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E1FC8-D54D-58CF-0917-FA9C93CA19C4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DC8E0D1-A4B3-2105-7C18-A69F5BFFE6E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23D356C-B693-D98D-3960-B23932FA9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E034EF-8F06-D408-9EC6-59ED9D556E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A19AB7-249F-AADE-1C16-B637D03AAE74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E53908-4785-55DC-8A6B-D145F45E8D9E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BA4419C-5284-DE39-F696-E4198C517E4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9B647600-DE3C-03C0-E34F-868F821BD8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2DE508B-4F55-09E6-F0CB-08FEA0E3BEE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85E865-E35E-D85A-87D7-072A46B16A5C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642DA5-6EC0-3E14-2415-C2E1C9442F39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97F83CD8-0CFF-BF4F-C936-F3A0C7D0596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CC8BFA93-F5DC-A6E1-6AEC-F41E0E284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6FF21DC-A4DE-F687-65D6-6B3C2C52162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24678535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256660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9FE1F2-3813-9A7C-6EB0-3A57F5510417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FBAFF1FE-126F-FAC3-5812-1A498A622A29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D084FE00-D335-452F-C486-7996C705C975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8B49A743-7EB7-CE1F-BCF2-36054A6682BE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43F8E05A-278B-3DB2-3FCC-0340DF1A7FBA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596B42BF-AEBF-8EDE-8242-0B66174A23D0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CCD73AE6-0FC0-9748-F2EA-46066979F918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6FFD5-8268-7112-2B8E-429503687EB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64803-F083-8470-3AE0-18A444C108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2B130A-8E4A-3983-C63F-AF4226CA159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BFF6B0F-65EC-EDC0-49FD-5D7B23EB6EA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B0A14366-0C41-ECA1-81DC-EA2BA20C97E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61A0421A-C938-8DA3-DFF9-FA535F41A83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DFD8CF1-45AF-BA65-218F-1CBCF6AD9D5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BDE25ED5-7FA8-6B17-8EE8-B164B977C6E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40721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E16C532-ECBA-BB36-F110-D80384F3B4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25284B4-E9F6-C796-3F94-6F1A1D1E5A8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6F3D10BC-754A-4655-7605-9349599E6C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6608D11-94BC-AEF5-9D01-35AED25336F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9691255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72B50BED-469A-944B-945F-FAE1C2D605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A8C11160-9008-1A6F-E334-8FEFD18C601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86E8E126-AC98-3E2C-D020-C5A5C48CCE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902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FA064F1-EC0A-EE3B-11EB-742C548ECF82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2A171-0D36-B675-33FB-DEBF235A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FA35C10E-90D2-1399-7947-2492670E228B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8710302-CE5F-1A3D-D5DA-50253A1659F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F1E4AD1C-05E0-B837-7D1A-6BD44A00C5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2" name="Rectangle: Rounded Corners 14">
            <a:extLst>
              <a:ext uri="{FF2B5EF4-FFF2-40B4-BE49-F238E27FC236}">
                <a16:creationId xmlns:a16="http://schemas.microsoft.com/office/drawing/2014/main" id="{EFDABA49-C894-2E4C-3073-6A5A4B72346E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B2FF0C4-BCD4-A6FA-5824-61EF144D972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6804789-6561-AA07-D977-D623E65939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Rectangle: Rounded Corners 14">
            <a:extLst>
              <a:ext uri="{FF2B5EF4-FFF2-40B4-BE49-F238E27FC236}">
                <a16:creationId xmlns:a16="http://schemas.microsoft.com/office/drawing/2014/main" id="{4F0168E7-998C-1826-B3D6-5E620C87B93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626EA5F-BD9E-FC74-B195-3C6A4932320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55B4F038-6D22-6E89-0B30-4B135A3110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7072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EBEF8E-8A80-4E73-20F7-A37F8AF3300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8B0848F7-9FBE-2AB5-7832-608540D96F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172E6EB-8897-B50E-B4F4-C99F796DAC7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5EC69ADA-0BC5-1159-F590-C86F0A2C7EA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9FC9078-476D-63DC-6771-A48F457DCC92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C49D578F-8E88-7635-33A7-51EB0D4D3A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171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088795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351175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613555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4875935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275189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219595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537569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481975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3799949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3744355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062329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006735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79BE5A-4BAD-D91F-F11E-085818EC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20">
            <a:extLst>
              <a:ext uri="{FF2B5EF4-FFF2-40B4-BE49-F238E27FC236}">
                <a16:creationId xmlns:a16="http://schemas.microsoft.com/office/drawing/2014/main" id="{11F00F7B-01C0-46CE-B159-2AC4F63B99A8}"/>
              </a:ext>
            </a:extLst>
          </p:cNvPr>
          <p:cNvSpPr/>
          <p:nvPr userDrawn="1"/>
        </p:nvSpPr>
        <p:spPr>
          <a:xfrm>
            <a:off x="419100" y="6058295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103411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C424AE-0714-6431-F509-50F26B3F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0969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47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E12517-D1F7-9209-875D-9AFDD1595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465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EA54B8-1218-45ED-C8BD-8B8BF062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5B385-E86F-ABC5-D5BE-DC2478F2FD75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DDD89756-A9F6-58BA-C3A2-5EF7D2A8DA2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E482F-56B4-7634-F024-0D7CB04DBB57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85FF0172-CFC4-3D2E-C417-94A904D976E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D2803B-C411-14AB-D03B-B8B081D5A75F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5522B9B5-5C3A-D6DA-D3AB-C86AED1EF83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A63B97-60B8-5206-05B8-2E8948A4A344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25D1308B-D268-A720-38AD-05D3E12D913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1A926A7-826B-85D3-451D-39BB1976C89A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6102A80-0997-0182-A10D-EB93B447541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918982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3C1EC2C-5FB5-171C-2558-98652E8168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A3232D-2D4D-F087-FEAC-EE91F080C9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58C2B3-5669-36AF-77CF-2A029C0F0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81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A28EEA-853A-3E62-84B0-C11B43CF63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77D955-EA06-635D-03A0-CCD43FD9D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158465-EC86-3D99-BC78-979106009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90C180-0A55-2FA9-2E9A-6341AA5A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1DEF28-52F7-336C-37F4-EDAB9E5814E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345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BC0594-F88D-38FE-7890-AA584897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0B9775-6081-3D1B-F778-393D2D5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190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059065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7F95B1-FF8A-D1D2-1092-21A30F9B9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9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ADA785-F296-D69E-B6E8-66C4CB511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5E9B88B-6526-F9D8-E79F-23F1CB083C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13A568-8681-AF83-6FB3-9D5FFEFA9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06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D1789B-4592-6388-377A-3BFB914652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EEF96B0-26C1-347C-6B5B-66A9854A1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065486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851B1F-B6E8-EB0C-C86C-E2F55A0C7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8423A5-80BF-2D22-B3ED-0ECCFA0D1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43F5-FB52-BFC8-5FD5-ECECF7E6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CECEF5-3731-D227-4CA5-F37B22DF5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F9CE043-B034-0F2A-9551-A5ED4011AD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5604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192001" cy="6381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BDFF2C-5B3D-D85D-4A47-641C696FD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96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3EFA2-AF70-C32B-E698-D98C3708F859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D92B35-574A-6BD1-9EF0-4E63D3A16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8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7722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96" y="2746988"/>
            <a:ext cx="666000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3533486"/>
            <a:ext cx="6660005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2341195"/>
            <a:ext cx="6661561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tx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D62056-E10A-E1CB-670C-88AA712F25D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0" y="6476853"/>
            <a:ext cx="4814257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1E23D6A-0D81-B821-F2E1-751449FE2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49898F0C-ABBF-1B70-39C8-DA15D132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80493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4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269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554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08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3515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375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71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1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2296A1-1530-0C41-1164-76D54A72C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003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815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4196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67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060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73445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422358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084295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6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578480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493141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91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2791891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597217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7717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2549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3606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6150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078254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07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686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236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38" y="1371600"/>
            <a:ext cx="11424062" cy="2162044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45DE40-A053-F959-2875-8D5EAE4C4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C2F331-3A80-91CC-12D4-BC7D686E3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214043430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73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832035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1708638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228216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908151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820083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4783936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0442852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25140069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9.xml"/><Relationship Id="rId50" Type="http://schemas.openxmlformats.org/officeDocument/2006/relationships/slideLayout" Target="../slideLayouts/slideLayout112.xml"/><Relationship Id="rId55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25.xml"/><Relationship Id="rId68" Type="http://schemas.openxmlformats.org/officeDocument/2006/relationships/image" Target="../media/image16.svg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5.xml"/><Relationship Id="rId58" Type="http://schemas.openxmlformats.org/officeDocument/2006/relationships/slideLayout" Target="../slideLayouts/slideLayout120.xml"/><Relationship Id="rId66" Type="http://schemas.openxmlformats.org/officeDocument/2006/relationships/image" Target="../media/image14.jpeg"/><Relationship Id="rId5" Type="http://schemas.openxmlformats.org/officeDocument/2006/relationships/slideLayout" Target="../slideLayouts/slideLayout67.xml"/><Relationship Id="rId61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105.xml"/><Relationship Id="rId48" Type="http://schemas.openxmlformats.org/officeDocument/2006/relationships/slideLayout" Target="../slideLayouts/slideLayout110.xml"/><Relationship Id="rId56" Type="http://schemas.openxmlformats.org/officeDocument/2006/relationships/slideLayout" Target="../slideLayouts/slideLayout118.xml"/><Relationship Id="rId64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8.xml"/><Relationship Id="rId59" Type="http://schemas.openxmlformats.org/officeDocument/2006/relationships/slideLayout" Target="../slideLayouts/slideLayout121.xml"/><Relationship Id="rId67" Type="http://schemas.openxmlformats.org/officeDocument/2006/relationships/image" Target="../media/image15.png"/><Relationship Id="rId20" Type="http://schemas.openxmlformats.org/officeDocument/2006/relationships/slideLayout" Target="../slideLayouts/slideLayout82.xml"/><Relationship Id="rId41" Type="http://schemas.openxmlformats.org/officeDocument/2006/relationships/slideLayout" Target="../slideLayouts/slideLayout103.xml"/><Relationship Id="rId54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122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10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theme" Target="../theme/theme3.xml"/><Relationship Id="rId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image" Target="../media/image28.png"/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1901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596" y="1371600"/>
            <a:ext cx="11422504" cy="19943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700" smtClean="0">
                <a:solidFill>
                  <a:schemeClr val="tx2"/>
                </a:solidFill>
              </a:rPr>
              <a:pPr algn="l"/>
              <a:t>2026</a:t>
            </a:fld>
            <a:r>
              <a:rPr lang="en-US" sz="700" dirty="0">
                <a:solidFill>
                  <a:schemeClr val="tx2"/>
                </a:solidFill>
              </a:rPr>
              <a:t>, Amazon Web Services, Inc. or its affiliates. All rights reserved.</a:t>
            </a:r>
            <a:endParaRPr lang="en-US" sz="7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F24E9-D998-3182-6DB4-7D46CBFEBEDB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6" y="6403069"/>
            <a:ext cx="417466" cy="2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17" r:id="rId2"/>
    <p:sldLayoutId id="2147483665" r:id="rId3"/>
    <p:sldLayoutId id="2147483691" r:id="rId4"/>
    <p:sldLayoutId id="2147483718" r:id="rId5"/>
    <p:sldLayoutId id="2147483669" r:id="rId6"/>
    <p:sldLayoutId id="2147483666" r:id="rId7"/>
    <p:sldLayoutId id="2147483670" r:id="rId8"/>
    <p:sldLayoutId id="2147483672" r:id="rId9"/>
    <p:sldLayoutId id="2147483668" r:id="rId10"/>
    <p:sldLayoutId id="2147483673" r:id="rId11"/>
    <p:sldLayoutId id="2147483674" r:id="rId12"/>
    <p:sldLayoutId id="2147483732" r:id="rId13"/>
    <p:sldLayoutId id="2147483685" r:id="rId14"/>
    <p:sldLayoutId id="2147483686" r:id="rId15"/>
    <p:sldLayoutId id="2147483710" r:id="rId16"/>
    <p:sldLayoutId id="2147483671" r:id="rId17"/>
    <p:sldLayoutId id="2147483723" r:id="rId18"/>
    <p:sldLayoutId id="2147483720" r:id="rId19"/>
    <p:sldLayoutId id="2147483719" r:id="rId20"/>
    <p:sldLayoutId id="2147483721" r:id="rId21"/>
    <p:sldLayoutId id="2147483702" r:id="rId22"/>
    <p:sldLayoutId id="2147483733" r:id="rId23"/>
    <p:sldLayoutId id="2147483939" r:id="rId24"/>
    <p:sldLayoutId id="2147483683" r:id="rId25"/>
    <p:sldLayoutId id="2147483677" r:id="rId26"/>
    <p:sldLayoutId id="2147483684" r:id="rId27"/>
    <p:sldLayoutId id="2147483701" r:id="rId28"/>
    <p:sldLayoutId id="2147483676" r:id="rId29"/>
    <p:sldLayoutId id="2147483678" r:id="rId30"/>
    <p:sldLayoutId id="2147483675" r:id="rId31"/>
    <p:sldLayoutId id="2147483700" r:id="rId32"/>
    <p:sldLayoutId id="2147483693" r:id="rId33"/>
    <p:sldLayoutId id="2147483725" r:id="rId34"/>
    <p:sldLayoutId id="2147483724" r:id="rId35"/>
    <p:sldLayoutId id="2147483699" r:id="rId36"/>
    <p:sldLayoutId id="2147483708" r:id="rId37"/>
    <p:sldLayoutId id="2147483707" r:id="rId38"/>
    <p:sldLayoutId id="2147483709" r:id="rId39"/>
    <p:sldLayoutId id="2147483712" r:id="rId40"/>
    <p:sldLayoutId id="2147483726" r:id="rId41"/>
    <p:sldLayoutId id="2147483692" r:id="rId42"/>
    <p:sldLayoutId id="2147483695" r:id="rId43"/>
    <p:sldLayoutId id="2147483696" r:id="rId44"/>
    <p:sldLayoutId id="2147483697" r:id="rId45"/>
    <p:sldLayoutId id="2147483704" r:id="rId46"/>
    <p:sldLayoutId id="2147483703" r:id="rId47"/>
    <p:sldLayoutId id="2147483694" r:id="rId48"/>
    <p:sldLayoutId id="2147483729" r:id="rId49"/>
    <p:sldLayoutId id="2147483728" r:id="rId50"/>
    <p:sldLayoutId id="2147483722" r:id="rId51"/>
    <p:sldLayoutId id="2147483730" r:id="rId52"/>
    <p:sldLayoutId id="2147483731" r:id="rId53"/>
    <p:sldLayoutId id="2147483681" r:id="rId54"/>
    <p:sldLayoutId id="2147483727" r:id="rId55"/>
    <p:sldLayoutId id="2147483705" r:id="rId56"/>
    <p:sldLayoutId id="2147483819" r:id="rId57"/>
    <p:sldLayoutId id="2147483820" r:id="rId58"/>
    <p:sldLayoutId id="2147483821" r:id="rId59"/>
    <p:sldLayoutId id="2147483687" r:id="rId60"/>
    <p:sldLayoutId id="2147483690" r:id="rId61"/>
    <p:sldLayoutId id="2147483988" r:id="rId6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1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747" r:id="rId2"/>
    <p:sldLayoutId id="2147483748" r:id="rId3"/>
    <p:sldLayoutId id="2147483930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38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  <p:sldLayoutId id="2147483921" r:id="rId48"/>
    <p:sldLayoutId id="2147483922" r:id="rId49"/>
    <p:sldLayoutId id="2147483923" r:id="rId50"/>
    <p:sldLayoutId id="2147483924" r:id="rId51"/>
    <p:sldLayoutId id="2147483925" r:id="rId52"/>
    <p:sldLayoutId id="2147483926" r:id="rId53"/>
    <p:sldLayoutId id="2147483927" r:id="rId54"/>
    <p:sldLayoutId id="2147483928" r:id="rId55"/>
    <p:sldLayoutId id="2147483799" r:id="rId56"/>
    <p:sldLayoutId id="2147483798" r:id="rId57"/>
    <p:sldLayoutId id="2147483865" r:id="rId58"/>
    <p:sldLayoutId id="2147483802" r:id="rId59"/>
    <p:sldLayoutId id="2147483806" r:id="rId60"/>
    <p:sldLayoutId id="2147483929" r:id="rId61"/>
    <p:sldLayoutId id="2147483869" r:id="rId62"/>
    <p:sldLayoutId id="2147483813" r:id="rId63"/>
    <p:sldLayoutId id="214748381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5035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09617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11DC-CF14-304A-B650-52BBF25E1B60}" type="datetime1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6DC4F-AA17-D74E-875E-22781CDE545B}"/>
              </a:ext>
            </a:extLst>
          </p:cNvPr>
          <p:cNvSpPr txBox="1"/>
          <p:nvPr userDrawn="1"/>
        </p:nvSpPr>
        <p:spPr>
          <a:xfrm>
            <a:off x="4038600" y="635519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6017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3964" r:id="rId24"/>
    <p:sldLayoutId id="2147483965" r:id="rId25"/>
    <p:sldLayoutId id="2147483966" r:id="rId26"/>
    <p:sldLayoutId id="2147483967" r:id="rId27"/>
    <p:sldLayoutId id="2147483969" r:id="rId28"/>
    <p:sldLayoutId id="2147483970" r:id="rId29"/>
    <p:sldLayoutId id="2147483971" r:id="rId30"/>
    <p:sldLayoutId id="2147483972" r:id="rId31"/>
    <p:sldLayoutId id="2147483973" r:id="rId32"/>
    <p:sldLayoutId id="2147483974" r:id="rId33"/>
    <p:sldLayoutId id="2147483975" r:id="rId34"/>
    <p:sldLayoutId id="2147483976" r:id="rId35"/>
    <p:sldLayoutId id="2147483977" r:id="rId36"/>
    <p:sldLayoutId id="2147483978" r:id="rId37"/>
    <p:sldLayoutId id="2147483979" r:id="rId38"/>
    <p:sldLayoutId id="2147483980" r:id="rId39"/>
    <p:sldLayoutId id="2147483981" r:id="rId40"/>
    <p:sldLayoutId id="2147483982" r:id="rId41"/>
    <p:sldLayoutId id="2147483983" r:id="rId42"/>
    <p:sldLayoutId id="2147483984" r:id="rId43"/>
    <p:sldLayoutId id="2147483985" r:id="rId44"/>
    <p:sldLayoutId id="2147483986" r:id="rId45"/>
    <p:sldLayoutId id="2147483987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9FE27B9-FC84-11E6-AC53-8178C2BFC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37" y="2773622"/>
            <a:ext cx="11207533" cy="757130"/>
          </a:xfrm>
        </p:spPr>
        <p:txBody>
          <a:bodyPr/>
          <a:lstStyle/>
          <a:p>
            <a:r>
              <a:rPr lang="en-US" dirty="0"/>
              <a:t>Control Tower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sz="2800" dirty="0"/>
              <a:t>기존 환경 이용 대비 신규 구축 비교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330A3B-6CD4-0245-1349-0E7C0783C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039" y="2341195"/>
            <a:ext cx="6661561" cy="355482"/>
          </a:xfrm>
        </p:spPr>
        <p:txBody>
          <a:bodyPr/>
          <a:lstStyle/>
          <a:p>
            <a:r>
              <a:rPr lang="en-US" b="0" i="1" dirty="0"/>
              <a:t>Cloud Operations Review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5415F7-775F-3BB3-B994-B5358C898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595" y="4572926"/>
            <a:ext cx="5068683" cy="369332"/>
          </a:xfrm>
        </p:spPr>
        <p:txBody>
          <a:bodyPr/>
          <a:lstStyle/>
          <a:p>
            <a:r>
              <a:rPr lang="en-US" dirty="0"/>
              <a:t>Sukwan Lim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4BC3CD-4B5C-07E9-137D-84736FB91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595" y="4946988"/>
            <a:ext cx="3702329" cy="313932"/>
          </a:xfrm>
        </p:spPr>
        <p:txBody>
          <a:bodyPr/>
          <a:lstStyle/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6678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7FC3-038E-6073-317D-A49C893E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5B865-EA73-8825-4647-6903D9CF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Tower</a:t>
            </a:r>
            <a:r>
              <a:rPr lang="ko-KR" altLang="en-US" dirty="0"/>
              <a:t> 환경 비교</a:t>
            </a: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0C04788-E0BD-E050-4E90-ABF09869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66969"/>
              </p:ext>
            </p:extLst>
          </p:nvPr>
        </p:nvGraphicFramePr>
        <p:xfrm>
          <a:off x="425037" y="1740070"/>
          <a:ext cx="11424061" cy="4129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6381">
                  <a:extLst>
                    <a:ext uri="{9D8B030D-6E8A-4147-A177-3AD203B41FA5}">
                      <a16:colId xmlns:a16="http://schemas.microsoft.com/office/drawing/2014/main" val="3641056130"/>
                    </a:ext>
                  </a:extLst>
                </a:gridCol>
                <a:gridCol w="5697680">
                  <a:extLst>
                    <a:ext uri="{9D8B030D-6E8A-4147-A177-3AD203B41FA5}">
                      <a16:colId xmlns:a16="http://schemas.microsoft.com/office/drawing/2014/main" val="3250945766"/>
                    </a:ext>
                  </a:extLst>
                </a:gridCol>
              </a:tblGrid>
              <a:tr h="496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신규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구성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기존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활용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0052"/>
                  </a:ext>
                </a:extLst>
              </a:tr>
              <a:tr h="363345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신규 구축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장기 조치 계획에 포함된 사항들을 신규 설계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구현을 통해 조치 된 환경으로 활성화 할 수 있음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신규 </a:t>
                      </a:r>
                      <a:r>
                        <a:rPr lang="en-US" altLang="ko-KR" sz="1200" dirty="0"/>
                        <a:t>Control Tower 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R&amp;R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에</a:t>
                      </a:r>
                      <a:r>
                        <a:rPr lang="ko-KR" altLang="en-US" sz="1200" dirty="0"/>
                        <a:t> 맞는 구조로 </a:t>
                      </a:r>
                      <a:r>
                        <a:rPr lang="en-US" altLang="ko-KR" sz="1200" dirty="0"/>
                        <a:t>Organization </a:t>
                      </a:r>
                      <a:r>
                        <a:rPr lang="ko-KR" altLang="en-US" sz="1200" dirty="0"/>
                        <a:t>구조를 구현할 수 있음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기존 현황 분석 없이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새로운 환경으로 설계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구현 할 수 있음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기존 환경에 잔존중인 리소스들로 인해 발생가능한 보안 위협이 없음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추가 비용 발생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기존 환경 분석 필요 </a:t>
                      </a:r>
                      <a:r>
                        <a:rPr lang="en-US" altLang="ko-KR" sz="1200" dirty="0"/>
                        <a:t>(OU </a:t>
                      </a:r>
                      <a:r>
                        <a:rPr lang="ko-KR" altLang="en-US" sz="1200" dirty="0"/>
                        <a:t>구조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Controls,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AFT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..)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에</a:t>
                      </a:r>
                      <a:r>
                        <a:rPr lang="ko-KR" altLang="en-US" sz="1200" dirty="0"/>
                        <a:t> 대한 </a:t>
                      </a:r>
                      <a:r>
                        <a:rPr lang="en-US" altLang="ko-KR" sz="1200" dirty="0"/>
                        <a:t>Task </a:t>
                      </a:r>
                      <a:r>
                        <a:rPr lang="ko-KR" altLang="en-US" sz="1200" dirty="0"/>
                        <a:t>증가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기존 환경을 그대로 사용하기 때문에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구축에 대한 부담이 적다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신규 </a:t>
                      </a:r>
                      <a:r>
                        <a:rPr lang="en-US" altLang="ko-KR" sz="1200" dirty="0"/>
                        <a:t>R&amp;R </a:t>
                      </a:r>
                      <a:r>
                        <a:rPr lang="ko-KR" altLang="en-US" sz="1200" dirty="0"/>
                        <a:t>이 추가됨에 따라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운영 환경을 고려하여 구현하는 부담이 존재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기존 환경에 존재하는 리소스로 인해 발생가능한 보안 위협이 존재할 수 있음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추가 비용이 신규 구성에 비해 적음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7137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6F7AA7-9B1D-B0CA-A2E5-AABFCAD6F248}"/>
              </a:ext>
            </a:extLst>
          </p:cNvPr>
          <p:cNvSpPr txBox="1"/>
          <p:nvPr/>
        </p:nvSpPr>
        <p:spPr>
          <a:xfrm>
            <a:off x="425037" y="1180407"/>
            <a:ext cx="404597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 Tower </a:t>
            </a:r>
            <a:r>
              <a:rPr kumimoji="1" lang="ko-KR" altLang="en-US" dirty="0"/>
              <a:t>구성 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단점 비교</a:t>
            </a:r>
          </a:p>
        </p:txBody>
      </p:sp>
    </p:spTree>
    <p:extLst>
      <p:ext uri="{BB962C8B-B14F-4D97-AF65-F5344CB8AC3E}">
        <p14:creationId xmlns:p14="http://schemas.microsoft.com/office/powerpoint/2010/main" val="29144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2609-D336-6B51-1972-18C65C7CF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BF7D9-153D-367E-4D44-EC04CBB2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Tower</a:t>
            </a:r>
            <a:r>
              <a:rPr lang="ko-KR" altLang="en-US" dirty="0"/>
              <a:t> 환경 비교</a:t>
            </a: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2F7E21-54AA-A68D-26C9-BFE4300F3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00703"/>
              </p:ext>
            </p:extLst>
          </p:nvPr>
        </p:nvGraphicFramePr>
        <p:xfrm>
          <a:off x="425038" y="1740070"/>
          <a:ext cx="11424060" cy="422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205">
                  <a:extLst>
                    <a:ext uri="{9D8B030D-6E8A-4147-A177-3AD203B41FA5}">
                      <a16:colId xmlns:a16="http://schemas.microsoft.com/office/drawing/2014/main" val="2941609180"/>
                    </a:ext>
                  </a:extLst>
                </a:gridCol>
                <a:gridCol w="4796857">
                  <a:extLst>
                    <a:ext uri="{9D8B030D-6E8A-4147-A177-3AD203B41FA5}">
                      <a16:colId xmlns:a16="http://schemas.microsoft.com/office/drawing/2014/main" val="3641056130"/>
                    </a:ext>
                  </a:extLst>
                </a:gridCol>
                <a:gridCol w="4998998">
                  <a:extLst>
                    <a:ext uri="{9D8B030D-6E8A-4147-A177-3AD203B41FA5}">
                      <a16:colId xmlns:a16="http://schemas.microsoft.com/office/drawing/2014/main" val="3250945766"/>
                    </a:ext>
                  </a:extLst>
                </a:gridCol>
              </a:tblGrid>
              <a:tr h="49605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신규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구성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기존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활용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0052"/>
                  </a:ext>
                </a:extLst>
              </a:tr>
              <a:tr h="3730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주요 조치사항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단기 및 장기 조치 사항에 대해 조치 및 구현이 가능</a:t>
                      </a:r>
                      <a:r>
                        <a:rPr lang="en-US" altLang="ko-KR" sz="1200" dirty="0"/>
                        <a:t>&gt;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장기 조치 사항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중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장기 조치 사항 </a:t>
                      </a:r>
                      <a:r>
                        <a:rPr lang="en-US" altLang="ko-KR" sz="1200" b="1" dirty="0"/>
                        <a:t>37</a:t>
                      </a:r>
                      <a:r>
                        <a:rPr lang="ko-KR" altLang="en-US" sz="1200" b="1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Control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Tower</a:t>
                      </a:r>
                      <a:r>
                        <a:rPr lang="ko-KR" altLang="en-US" sz="1200" dirty="0"/>
                        <a:t> 버전 업그레이드 </a:t>
                      </a:r>
                      <a:r>
                        <a:rPr lang="en-US" altLang="ko-KR" sz="1200" dirty="0"/>
                        <a:t>(3.3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4.0)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Governance </a:t>
                      </a:r>
                      <a:r>
                        <a:rPr lang="ko-KR" altLang="en-US" sz="1200" dirty="0"/>
                        <a:t>일원화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권한 통제 중앙화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중앙화된</a:t>
                      </a:r>
                      <a:r>
                        <a:rPr lang="ko-KR" altLang="en-US" sz="1200" dirty="0"/>
                        <a:t> 모니터링 구현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…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단기 조치 사항 항목도 포함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단기 조치는 즉시 조치가 가능하나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장기는 영향도 분석 필수</a:t>
                      </a:r>
                      <a:r>
                        <a:rPr lang="en-US" altLang="ko-KR" sz="1200" dirty="0"/>
                        <a:t>&gt;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단기 조치 사항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단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중기 조치 사항 </a:t>
                      </a:r>
                      <a:r>
                        <a:rPr lang="en-US" altLang="ko-KR" sz="1200" b="1" dirty="0"/>
                        <a:t>52</a:t>
                      </a:r>
                      <a:r>
                        <a:rPr lang="ko-KR" altLang="en-US" sz="1200" b="1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이벤트 탐지 및 로깅 구성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매월 정기 점검 절차 구성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인증 및 권한 점검 절차 구성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…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장기 조치 사항은 </a:t>
                      </a:r>
                      <a:r>
                        <a:rPr lang="en-US" altLang="ko-KR" sz="1200" dirty="0"/>
                        <a:t>Workload </a:t>
                      </a:r>
                      <a:r>
                        <a:rPr lang="ko-KR" altLang="en-US" sz="1200" dirty="0"/>
                        <a:t>별 영향도를 분석 후 진행 가능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43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E8FA3-E05B-9BFF-77E8-EE8ECECAFE1D}"/>
              </a:ext>
            </a:extLst>
          </p:cNvPr>
          <p:cNvSpPr txBox="1"/>
          <p:nvPr/>
        </p:nvSpPr>
        <p:spPr>
          <a:xfrm>
            <a:off x="425038" y="1180407"/>
            <a:ext cx="638796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</a:t>
            </a:r>
            <a:r>
              <a:rPr kumimoji="1" lang="ko-KR" altLang="en-US" dirty="0"/>
              <a:t> </a:t>
            </a:r>
            <a:r>
              <a:rPr kumimoji="1" lang="en-US" altLang="ko-KR" dirty="0"/>
              <a:t>Tower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maturity assessment </a:t>
            </a:r>
            <a:r>
              <a:rPr kumimoji="1" lang="ko-KR" altLang="en-US" dirty="0"/>
              <a:t>결과 조치 가능성 비교 </a:t>
            </a:r>
          </a:p>
        </p:txBody>
      </p:sp>
    </p:spTree>
    <p:extLst>
      <p:ext uri="{BB962C8B-B14F-4D97-AF65-F5344CB8AC3E}">
        <p14:creationId xmlns:p14="http://schemas.microsoft.com/office/powerpoint/2010/main" val="12651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0FA6-C869-411F-2DB3-6EC5ECAE8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EFA33E-24F7-6B94-A95B-4BDF954B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Tower</a:t>
            </a:r>
            <a:r>
              <a:rPr lang="ko-KR" altLang="en-US" dirty="0"/>
              <a:t> 환경 비교</a:t>
            </a: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D927-57B3-677C-2CD5-845C9B3ED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70977"/>
              </p:ext>
            </p:extLst>
          </p:nvPr>
        </p:nvGraphicFramePr>
        <p:xfrm>
          <a:off x="425038" y="1740070"/>
          <a:ext cx="11424060" cy="422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205">
                  <a:extLst>
                    <a:ext uri="{9D8B030D-6E8A-4147-A177-3AD203B41FA5}">
                      <a16:colId xmlns:a16="http://schemas.microsoft.com/office/drawing/2014/main" val="2941609180"/>
                    </a:ext>
                  </a:extLst>
                </a:gridCol>
                <a:gridCol w="4796857">
                  <a:extLst>
                    <a:ext uri="{9D8B030D-6E8A-4147-A177-3AD203B41FA5}">
                      <a16:colId xmlns:a16="http://schemas.microsoft.com/office/drawing/2014/main" val="3641056130"/>
                    </a:ext>
                  </a:extLst>
                </a:gridCol>
                <a:gridCol w="4998998">
                  <a:extLst>
                    <a:ext uri="{9D8B030D-6E8A-4147-A177-3AD203B41FA5}">
                      <a16:colId xmlns:a16="http://schemas.microsoft.com/office/drawing/2014/main" val="3250945766"/>
                    </a:ext>
                  </a:extLst>
                </a:gridCol>
              </a:tblGrid>
              <a:tr h="49605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신규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구성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기존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활용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0052"/>
                  </a:ext>
                </a:extLst>
              </a:tr>
              <a:tr h="3730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주요 일정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신규 구성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구성에 필요한 사전 정보 필요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인터뷰 포함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기존 환경 활용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기존 환경을 분석하는 시간 필요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43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916A5F-BD4C-119F-4DFA-084F58C8CEC8}"/>
              </a:ext>
            </a:extLst>
          </p:cNvPr>
          <p:cNvSpPr txBox="1"/>
          <p:nvPr/>
        </p:nvSpPr>
        <p:spPr>
          <a:xfrm>
            <a:off x="421445" y="1180407"/>
            <a:ext cx="469359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</a:t>
            </a:r>
            <a:r>
              <a:rPr kumimoji="1" lang="ko-KR" altLang="en-US" dirty="0"/>
              <a:t> </a:t>
            </a:r>
            <a:r>
              <a:rPr kumimoji="1" lang="en-US" altLang="ko-KR" dirty="0"/>
              <a:t>Tower</a:t>
            </a:r>
            <a:r>
              <a:rPr kumimoji="1" lang="ko-KR" altLang="en-US" dirty="0"/>
              <a:t> 구성 방법 별 구성 일정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332EF-F708-7D54-7EE2-C153F959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98185"/>
              </p:ext>
            </p:extLst>
          </p:nvPr>
        </p:nvGraphicFramePr>
        <p:xfrm>
          <a:off x="2239820" y="3077211"/>
          <a:ext cx="4402050" cy="2441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82">
                  <a:extLst>
                    <a:ext uri="{9D8B030D-6E8A-4147-A177-3AD203B41FA5}">
                      <a16:colId xmlns:a16="http://schemas.microsoft.com/office/drawing/2014/main" val="3226332961"/>
                    </a:ext>
                  </a:extLst>
                </a:gridCol>
                <a:gridCol w="2693323">
                  <a:extLst>
                    <a:ext uri="{9D8B030D-6E8A-4147-A177-3AD203B41FA5}">
                      <a16:colId xmlns:a16="http://schemas.microsoft.com/office/drawing/2014/main" val="1660483101"/>
                    </a:ext>
                  </a:extLst>
                </a:gridCol>
                <a:gridCol w="1138845">
                  <a:extLst>
                    <a:ext uri="{9D8B030D-6E8A-4147-A177-3AD203B41FA5}">
                      <a16:colId xmlns:a16="http://schemas.microsoft.com/office/drawing/2014/main" val="2022259163"/>
                    </a:ext>
                  </a:extLst>
                </a:gridCol>
              </a:tblGrid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Sprint No.</a:t>
                      </a:r>
                      <a:endParaRPr lang="ko-KR" altLang="en-US" sz="1000" b="1" dirty="0"/>
                    </a:p>
                  </a:txBody>
                  <a:tcPr marT="60853" marB="60853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주제</a:t>
                      </a:r>
                    </a:p>
                  </a:txBody>
                  <a:tcPr marT="60853" marB="60853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소요 시간</a:t>
                      </a:r>
                    </a:p>
                  </a:txBody>
                  <a:tcPr marT="60853" marB="60853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856463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랜딩존</a:t>
                      </a:r>
                      <a:r>
                        <a:rPr lang="ko-KR" altLang="en-US" sz="1000" dirty="0"/>
                        <a:t> 기반환경 및 인프라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보안기초 설계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94941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네트워크 인프라 및 보안정책 설계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95693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랜딩존</a:t>
                      </a:r>
                      <a:r>
                        <a:rPr lang="ko-KR" altLang="en-US" sz="1000" dirty="0"/>
                        <a:t> 및 보안서비스 구성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36326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인프라 </a:t>
                      </a:r>
                      <a:r>
                        <a:rPr lang="en-US" altLang="ko-KR" sz="1000" dirty="0"/>
                        <a:t>&amp;</a:t>
                      </a:r>
                      <a:r>
                        <a:rPr lang="ko-KR" altLang="en-US" sz="1000" dirty="0"/>
                        <a:t> 플랫폼 구성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79465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Logging &amp; Monitoring </a:t>
                      </a:r>
                      <a:r>
                        <a:rPr lang="ko-KR" altLang="en-US" sz="1000" dirty="0"/>
                        <a:t>구성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/>
                </a:tc>
                <a:extLst>
                  <a:ext uri="{0D108BD9-81ED-4DB2-BD59-A6C34878D82A}">
                    <a16:rowId xmlns:a16="http://schemas.microsoft.com/office/drawing/2014/main" val="251508669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3163C3-C8F7-3BF5-9632-23DA4C144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04583"/>
              </p:ext>
            </p:extLst>
          </p:nvPr>
        </p:nvGraphicFramePr>
        <p:xfrm>
          <a:off x="7155401" y="3088296"/>
          <a:ext cx="4402050" cy="2441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82">
                  <a:extLst>
                    <a:ext uri="{9D8B030D-6E8A-4147-A177-3AD203B41FA5}">
                      <a16:colId xmlns:a16="http://schemas.microsoft.com/office/drawing/2014/main" val="3226332961"/>
                    </a:ext>
                  </a:extLst>
                </a:gridCol>
                <a:gridCol w="2693323">
                  <a:extLst>
                    <a:ext uri="{9D8B030D-6E8A-4147-A177-3AD203B41FA5}">
                      <a16:colId xmlns:a16="http://schemas.microsoft.com/office/drawing/2014/main" val="1660483101"/>
                    </a:ext>
                  </a:extLst>
                </a:gridCol>
                <a:gridCol w="1138845">
                  <a:extLst>
                    <a:ext uri="{9D8B030D-6E8A-4147-A177-3AD203B41FA5}">
                      <a16:colId xmlns:a16="http://schemas.microsoft.com/office/drawing/2014/main" val="2022259163"/>
                    </a:ext>
                  </a:extLst>
                </a:gridCol>
              </a:tblGrid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Sprint No.</a:t>
                      </a:r>
                      <a:endParaRPr lang="ko-KR" altLang="en-US" sz="1000" b="1" dirty="0"/>
                    </a:p>
                  </a:txBody>
                  <a:tcPr marT="60853" marB="60853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주제</a:t>
                      </a:r>
                    </a:p>
                  </a:txBody>
                  <a:tcPr marT="60853" marB="60853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소요 시간</a:t>
                      </a:r>
                    </a:p>
                  </a:txBody>
                  <a:tcPr marT="60853" marB="60853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856463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랜딩존</a:t>
                      </a:r>
                      <a:r>
                        <a:rPr lang="ko-KR" altLang="en-US" sz="1000" dirty="0"/>
                        <a:t> 기반환경 및 인프라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보안기초 설계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94941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네트워크 인프라 및 보안정책 설계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95693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랜딩존</a:t>
                      </a:r>
                      <a:r>
                        <a:rPr lang="ko-KR" altLang="en-US" sz="1000" dirty="0"/>
                        <a:t> 및 보안서비스 구성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36326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인프라 </a:t>
                      </a:r>
                      <a:r>
                        <a:rPr lang="en-US" altLang="ko-KR" sz="1000" dirty="0"/>
                        <a:t>&amp;</a:t>
                      </a:r>
                      <a:r>
                        <a:rPr lang="ko-KR" altLang="en-US" sz="1000" dirty="0"/>
                        <a:t> 플랫폼 구성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79465"/>
                  </a:ext>
                </a:extLst>
              </a:tr>
              <a:tr h="402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Logging &amp; Monitoring </a:t>
                      </a:r>
                      <a:r>
                        <a:rPr lang="ko-KR" altLang="en-US" sz="1000" dirty="0"/>
                        <a:t>구성</a:t>
                      </a:r>
                    </a:p>
                  </a:txBody>
                  <a:tcPr marT="60853" marB="608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marT="60853" marB="60853" anchor="ctr"/>
                </a:tc>
                <a:extLst>
                  <a:ext uri="{0D108BD9-81ED-4DB2-BD59-A6C34878D82A}">
                    <a16:rowId xmlns:a16="http://schemas.microsoft.com/office/drawing/2014/main" val="2515086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7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82F20-C1EA-F6A4-3C79-B0621554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63E60-9D19-8369-946D-AD1C5966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Tower</a:t>
            </a:r>
            <a:r>
              <a:rPr lang="ko-KR" altLang="en-US" dirty="0"/>
              <a:t> 환경 비교</a:t>
            </a: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E4BC559-EFA1-AA25-0B3A-1C746CF88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36154"/>
              </p:ext>
            </p:extLst>
          </p:nvPr>
        </p:nvGraphicFramePr>
        <p:xfrm>
          <a:off x="425038" y="1740070"/>
          <a:ext cx="11424060" cy="422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205">
                  <a:extLst>
                    <a:ext uri="{9D8B030D-6E8A-4147-A177-3AD203B41FA5}">
                      <a16:colId xmlns:a16="http://schemas.microsoft.com/office/drawing/2014/main" val="2941609180"/>
                    </a:ext>
                  </a:extLst>
                </a:gridCol>
                <a:gridCol w="4796857">
                  <a:extLst>
                    <a:ext uri="{9D8B030D-6E8A-4147-A177-3AD203B41FA5}">
                      <a16:colId xmlns:a16="http://schemas.microsoft.com/office/drawing/2014/main" val="3641056130"/>
                    </a:ext>
                  </a:extLst>
                </a:gridCol>
                <a:gridCol w="4998998">
                  <a:extLst>
                    <a:ext uri="{9D8B030D-6E8A-4147-A177-3AD203B41FA5}">
                      <a16:colId xmlns:a16="http://schemas.microsoft.com/office/drawing/2014/main" val="3250945766"/>
                    </a:ext>
                  </a:extLst>
                </a:gridCol>
              </a:tblGrid>
              <a:tr h="49605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신규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구성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기존 </a:t>
                      </a:r>
                      <a:r>
                        <a:rPr lang="en-US" altLang="ko-KR" sz="1200" b="1" dirty="0"/>
                        <a:t>Control Tower </a:t>
                      </a:r>
                      <a:r>
                        <a:rPr lang="ko-KR" altLang="en-US" sz="1200" b="1" dirty="0"/>
                        <a:t>활용 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0052"/>
                  </a:ext>
                </a:extLst>
              </a:tr>
              <a:tr h="3730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주요 발생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FontTx/>
                        <a:buAutoNum type="arabicPeriod"/>
                      </a:pPr>
                      <a:r>
                        <a:rPr lang="ko-KR" altLang="en-US" sz="1200" dirty="0"/>
                        <a:t>네트워크 리소스 비용 </a:t>
                      </a:r>
                      <a:r>
                        <a:rPr lang="en-US" altLang="ko-KR" sz="1200" dirty="0"/>
                        <a:t>(TGW, VPC, NAT, FW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…)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Tx/>
                        <a:buAutoNum type="arabicPeriod"/>
                      </a:pPr>
                      <a:r>
                        <a:rPr lang="en-US" altLang="ko-KR" sz="1200" dirty="0"/>
                        <a:t>Logging </a:t>
                      </a:r>
                      <a:r>
                        <a:rPr lang="ko-KR" altLang="en-US" sz="1200" dirty="0"/>
                        <a:t>리소스 비용 </a:t>
                      </a:r>
                      <a:r>
                        <a:rPr lang="en-US" altLang="ko-KR" sz="1200" dirty="0"/>
                        <a:t>(S3 </a:t>
                      </a:r>
                      <a:r>
                        <a:rPr lang="ko-KR" altLang="en-US" sz="1200" dirty="0"/>
                        <a:t>비용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Tx/>
                        <a:buAutoNum type="arabicPeriod"/>
                      </a:pPr>
                      <a:r>
                        <a:rPr lang="ko-KR" altLang="en-US" sz="1200" dirty="0"/>
                        <a:t>보안서비스 비용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GuardDuty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SecurityHub</a:t>
                      </a:r>
                      <a:r>
                        <a:rPr lang="en-US" altLang="ko-KR" sz="1200" dirty="0"/>
                        <a:t>, Inspector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..)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FontTx/>
                        <a:buAutoNum type="arabicPeriod"/>
                      </a:pPr>
                      <a:r>
                        <a:rPr lang="ko-KR" altLang="en-US" sz="1200" dirty="0"/>
                        <a:t>네트워크 리소스 비용 추가 발생</a:t>
                      </a:r>
                      <a:r>
                        <a:rPr lang="en-US" altLang="ko-KR" sz="1200" dirty="0"/>
                        <a:t>(TGW, VPC, NAT,FW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..)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Tx/>
                        <a:buAutoNum type="arabicPeriod"/>
                      </a:pPr>
                      <a:r>
                        <a:rPr lang="en-US" altLang="ko-KR" sz="1200" dirty="0"/>
                        <a:t>Logging </a:t>
                      </a:r>
                      <a:r>
                        <a:rPr lang="ko-KR" altLang="en-US" sz="1200" dirty="0"/>
                        <a:t>리소스 비용 추가 발생  </a:t>
                      </a:r>
                      <a:r>
                        <a:rPr lang="en-US" altLang="ko-KR" sz="1200" dirty="0"/>
                        <a:t>(S3 </a:t>
                      </a:r>
                      <a:r>
                        <a:rPr lang="ko-KR" altLang="en-US" sz="1200" dirty="0"/>
                        <a:t>비용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Tx/>
                        <a:buAutoNum type="arabicPeriod"/>
                      </a:pPr>
                      <a:r>
                        <a:rPr lang="ko-KR" altLang="en-US" sz="1200" dirty="0"/>
                        <a:t>기존 보안서비스 활용 또는 추가 구성</a:t>
                      </a: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ko-KR" altLang="en-US" sz="1200" b="1" dirty="0"/>
                        <a:t>** 신규 구성 대비 저렴한 비용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43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848370-28AB-88E5-A3DD-800BF9BCE391}"/>
              </a:ext>
            </a:extLst>
          </p:cNvPr>
          <p:cNvSpPr txBox="1"/>
          <p:nvPr/>
        </p:nvSpPr>
        <p:spPr>
          <a:xfrm>
            <a:off x="425038" y="1180407"/>
            <a:ext cx="417101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</a:t>
            </a:r>
            <a:r>
              <a:rPr kumimoji="1" lang="ko-KR" altLang="en-US" dirty="0"/>
              <a:t> </a:t>
            </a:r>
            <a:r>
              <a:rPr kumimoji="1" lang="en-US" altLang="ko-KR" dirty="0"/>
              <a:t>Tower</a:t>
            </a:r>
            <a:r>
              <a:rPr kumimoji="1" lang="ko-KR" altLang="en-US" dirty="0"/>
              <a:t> 구성 방법 별 비용 비교</a:t>
            </a:r>
          </a:p>
        </p:txBody>
      </p:sp>
    </p:spTree>
    <p:extLst>
      <p:ext uri="{BB962C8B-B14F-4D97-AF65-F5344CB8AC3E}">
        <p14:creationId xmlns:p14="http://schemas.microsoft.com/office/powerpoint/2010/main" val="75140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6C26E1-C2C8-B346-3F3B-8C6C85B05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3453368"/>
            <a:ext cx="4974590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5FC2F-B73A-3C32-D697-FF27746E9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  <a:endParaRPr lang="en-K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9E1AEE-19C6-9C5C-EBBE-F6EF0ECE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E457E-4F16-1F47-6DB5-EB0F30834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5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Brand Template_Light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AWS Confidential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6" id="{8DEABD38-BED2-AD47-93EF-9D38A28B9877}" vid="{28E711DB-D340-0244-BB40-04623C9CB67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2946DCD6EF84A8AD3B83D0B57F8EB" ma:contentTypeVersion="17" ma:contentTypeDescription="Create a new document." ma:contentTypeScope="" ma:versionID="b42be05bc74378c37795d3f925fb4a01">
  <xsd:schema xmlns:xsd="http://www.w3.org/2001/XMLSchema" xmlns:xs="http://www.w3.org/2001/XMLSchema" xmlns:p="http://schemas.microsoft.com/office/2006/metadata/properties" xmlns:ns2="5858525f-8556-4a49-8c5b-46c9ac02e9a8" xmlns:ns3="c15da466-223d-4a9a-9a5d-eb2bee72a60a" targetNamespace="http://schemas.microsoft.com/office/2006/metadata/properties" ma:root="true" ma:fieldsID="6370dd56b8fb32e5b01a7594ec1f1abe" ns2:_="" ns3:_="">
    <xsd:import namespace="5858525f-8556-4a49-8c5b-46c9ac02e9a8"/>
    <xsd:import namespace="c15da466-223d-4a9a-9a5d-eb2bee72a6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58525f-8556-4a49-8c5b-46c9ac02e9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f7a6da-46ba-41bd-8ba0-cc4b0a852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a466-223d-4a9a-9a5d-eb2bee72a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571200c-446a-409a-b41b-83406df47733}" ma:internalName="TaxCatchAll" ma:showField="CatchAllData" ma:web="c15da466-223d-4a9a-9a5d-eb2bee72a6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58525f-8556-4a49-8c5b-46c9ac02e9a8">
      <Terms xmlns="http://schemas.microsoft.com/office/infopath/2007/PartnerControls"/>
    </lcf76f155ced4ddcb4097134ff3c332f>
    <TaxCatchAll xmlns="c15da466-223d-4a9a-9a5d-eb2bee72a60a" xsi:nil="true"/>
  </documentManagement>
</p:properties>
</file>

<file path=customXml/itemProps1.xml><?xml version="1.0" encoding="utf-8"?>
<ds:datastoreItem xmlns:ds="http://schemas.openxmlformats.org/officeDocument/2006/customXml" ds:itemID="{3D7F2428-6C02-4D32-B14D-EBC3389A58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A09CB-99D1-4CE1-93AE-964D83FB2A11}">
  <ds:schemaRefs>
    <ds:schemaRef ds:uri="5858525f-8556-4a49-8c5b-46c9ac02e9a8"/>
    <ds:schemaRef ds:uri="c15da466-223d-4a9a-9a5d-eb2bee72a6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8EE619-C8F3-4123-BB4D-06897928292C}">
  <ds:schemaRefs>
    <ds:schemaRef ds:uri="5858525f-8556-4a49-8c5b-46c9ac02e9a8"/>
    <ds:schemaRef ds:uri="c15da466-223d-4a9a-9a5d-eb2bee72a6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17804</TotalTime>
  <Words>533</Words>
  <Application>Microsoft Macintosh PowerPoint</Application>
  <PresentationFormat>와이드스크린</PresentationFormat>
  <Paragraphs>123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9" baseType="lpstr">
      <vt:lpstr>Amazon Ember</vt:lpstr>
      <vt:lpstr>Amazon Ember Display</vt:lpstr>
      <vt:lpstr>Amazon Ember Display Heavy</vt:lpstr>
      <vt:lpstr>Amazon Ember Display Medium</vt:lpstr>
      <vt:lpstr>Amazon Ember Light</vt:lpstr>
      <vt:lpstr>Amazon Ember Mono</vt:lpstr>
      <vt:lpstr>Amazon Ember Regular</vt:lpstr>
      <vt:lpstr>Arial</vt:lpstr>
      <vt:lpstr>Calibri</vt:lpstr>
      <vt:lpstr>Wingdings</vt:lpstr>
      <vt:lpstr>AWS Brand Template_Light</vt:lpstr>
      <vt:lpstr>1_AWS Brand Template_Dark</vt:lpstr>
      <vt:lpstr>AWS Confidential Light</vt:lpstr>
      <vt:lpstr>Control Tower  기존 환경 이용 대비 신규 구축 비교</vt:lpstr>
      <vt:lpstr>Control Tower 환경 비교</vt:lpstr>
      <vt:lpstr>Control Tower 환경 비교</vt:lpstr>
      <vt:lpstr>Control Tower 환경 비교</vt:lpstr>
      <vt:lpstr>Control Tower 환경 비교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</dc:title>
  <dc:creator>Thad Allen</dc:creator>
  <cp:lastModifiedBy>Lim, Sukwan</cp:lastModifiedBy>
  <cp:revision>863</cp:revision>
  <dcterms:created xsi:type="dcterms:W3CDTF">2023-07-18T17:07:11Z</dcterms:created>
  <dcterms:modified xsi:type="dcterms:W3CDTF">2026-01-19T07:30:25Z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0x0101002892946DCD6EF84A8AD3B83D0B57F8EB</vt:lpwstr>
  </property>
  <property fmtid="{D5CDD505-2E9C-101B-9397-08002B2CF9AE}" pid="3" name="MediaServiceImageTags">
    <vt:lpwstr/>
  </property>
  <property fmtid="{D5CDD505-2E9C-101B-9397-08002B2CF9AE}" pid="4" name="MSIP_Label_19e68092-05df-4271-8e3e-b2a4c82ba797_Enabled">
    <vt:lpwstr>true</vt:lpwstr>
  </property>
  <property fmtid="{D5CDD505-2E9C-101B-9397-08002B2CF9AE}" pid="5" name="MSIP_Label_19e68092-05df-4271-8e3e-b2a4c82ba797_SetDate">
    <vt:lpwstr>2025-07-24T02:11:01Z</vt:lpwstr>
  </property>
  <property fmtid="{D5CDD505-2E9C-101B-9397-08002B2CF9AE}" pid="6" name="MSIP_Label_19e68092-05df-4271-8e3e-b2a4c82ba797_Method">
    <vt:lpwstr>Standard</vt:lpwstr>
  </property>
  <property fmtid="{D5CDD505-2E9C-101B-9397-08002B2CF9AE}" pid="7" name="MSIP_Label_19e68092-05df-4271-8e3e-b2a4c82ba797_Name">
    <vt:lpwstr>Amazon Confidential</vt:lpwstr>
  </property>
  <property fmtid="{D5CDD505-2E9C-101B-9397-08002B2CF9AE}" pid="8" name="MSIP_Label_19e68092-05df-4271-8e3e-b2a4c82ba797_SiteId">
    <vt:lpwstr>5280104a-472d-4538-9ccf-1e1d0efe8b1b</vt:lpwstr>
  </property>
  <property fmtid="{D5CDD505-2E9C-101B-9397-08002B2CF9AE}" pid="9" name="MSIP_Label_19e68092-05df-4271-8e3e-b2a4c82ba797_ActionId">
    <vt:lpwstr>eade8cd9-bf45-4b6c-ae66-a4d6237b37ba</vt:lpwstr>
  </property>
  <property fmtid="{D5CDD505-2E9C-101B-9397-08002B2CF9AE}" pid="10" name="MSIP_Label_19e68092-05df-4271-8e3e-b2a4c82ba797_ContentBits">
    <vt:lpwstr>0</vt:lpwstr>
  </property>
  <property fmtid="{D5CDD505-2E9C-101B-9397-08002B2CF9AE}" pid="11" name="MSIP_Label_19e68092-05df-4271-8e3e-b2a4c82ba797_Tag">
    <vt:lpwstr>50, 3, 0, 1</vt:lpwstr>
  </property>
</Properties>
</file>